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Open Sans ExtraBold"/>
      <p:bold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Bree Serif"/>
      <p:regular r:id="rId39"/>
    </p:embeddedFont>
    <p:embeddedFont>
      <p:font typeface="Open Sans Light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regular.fntdata"/><Relationship Id="rId20" Type="http://schemas.openxmlformats.org/officeDocument/2006/relationships/slide" Target="slides/slide16.xml"/><Relationship Id="rId42" Type="http://schemas.openxmlformats.org/officeDocument/2006/relationships/font" Target="fonts/OpenSansLight-italic.fntdata"/><Relationship Id="rId41" Type="http://schemas.openxmlformats.org/officeDocument/2006/relationships/font" Target="fonts/OpenSansLight-bold.fntdata"/><Relationship Id="rId22" Type="http://schemas.openxmlformats.org/officeDocument/2006/relationships/slide" Target="slides/slide18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7.xml"/><Relationship Id="rId43" Type="http://schemas.openxmlformats.org/officeDocument/2006/relationships/font" Target="fonts/OpenSansLight-boldItalic.fntdata"/><Relationship Id="rId24" Type="http://schemas.openxmlformats.org/officeDocument/2006/relationships/slide" Target="slides/slide20.xml"/><Relationship Id="rId46" Type="http://schemas.openxmlformats.org/officeDocument/2006/relationships/font" Target="fonts/OpenSans-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8.xml"/><Relationship Id="rId34" Type="http://schemas.openxmlformats.org/officeDocument/2006/relationships/font" Target="fonts/OpenSansExtraBold-bold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Light-bold.fntdata"/><Relationship Id="rId17" Type="http://schemas.openxmlformats.org/officeDocument/2006/relationships/slide" Target="slides/slide13.xml"/><Relationship Id="rId39" Type="http://schemas.openxmlformats.org/officeDocument/2006/relationships/font" Target="fonts/BreeSerif-regular.fntdata"/><Relationship Id="rId16" Type="http://schemas.openxmlformats.org/officeDocument/2006/relationships/slide" Target="slides/slide12.xml"/><Relationship Id="rId38" Type="http://schemas.openxmlformats.org/officeDocument/2006/relationships/font" Target="fonts/HelveticaNeue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31b50b5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f31b50b5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31b50b5a_1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f31b50b5a_1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31b50b5a_1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f31b50b5a_1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31b50b5a_1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f31b50b5a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1a88346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1a88346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31b50b5a_1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f31b50b5a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31b50b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31b50b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1cbfc12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1cbfc12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31b50b5a_1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f31b50b5a_1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31b50b5a_1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f31b50b5a_1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1cbfc12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21cbfc12b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1b50b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1b50b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1cbfc12b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21cbfc12b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1cbfc12b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21cbfc12b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31b50b5a_1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f31b50b5a_1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31b50b5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31b50b5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31b50b5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31b50b5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31b50b5a_1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f31b50b5a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31b50b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31b50b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os desenhos de serviços, podem usar essa ferramenta aqui: https://www.omnigroup.com/omnigraffle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31b50b5a_1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f31b50b5a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31b50b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31b50b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31b50b5a_1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f31b50b5a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31b50b5a_1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Aonde na pirâmide, esse erro poderia ser encontrado?</a:t>
            </a:r>
            <a:endParaRPr/>
          </a:p>
        </p:txBody>
      </p:sp>
      <p:sp>
        <p:nvSpPr>
          <p:cNvPr id="148" name="Google Shape;148;g1f31b50b5a_1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46ca7ff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Integração! Pq n seria encontrado nos unitarios? mocks/stubs</a:t>
            </a:r>
            <a:endParaRPr/>
          </a:p>
        </p:txBody>
      </p:sp>
      <p:sp>
        <p:nvSpPr>
          <p:cNvPr id="159" name="Google Shape;159;g2846ca7ff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pit - Green">
  <p:cSld name="Content Spit - Gree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67891" y="123899"/>
            <a:ext cx="8608219" cy="38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15240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292100" lvl="2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444500" lvl="3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584200" lvl="4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736600" lvl="5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889000" lvl="6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1028700" lvl="7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1181100" lvl="8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0" y="750094"/>
            <a:ext cx="4304110" cy="4025057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SzPts val="900"/>
              <a:buNone/>
              <a:defRPr b="0" i="0" sz="31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None/>
              <a:defRPr b="0" i="0" sz="17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  <a:defRPr b="0" i="0" sz="17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56E"/>
              </a:buClr>
              <a:buSzPts val="1200"/>
              <a:buFont typeface="Merriweather Sans"/>
              <a:buChar char="●"/>
              <a:defRPr b="0" i="0" sz="12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56E"/>
              </a:buClr>
              <a:buSzPts val="900"/>
              <a:buFont typeface="Merriweather Sans"/>
              <a:buChar char="-"/>
              <a:defRPr b="0" i="0" sz="9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425450" lvl="5" marL="27432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Open Sans Light"/>
              <a:buChar char="•"/>
              <a:defRPr b="0" i="0" sz="31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25450" lvl="6" marL="32004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Open Sans Light"/>
              <a:buChar char="•"/>
              <a:defRPr b="0" i="0" sz="31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25450" lvl="7" marL="36576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Open Sans Light"/>
              <a:buChar char="•"/>
              <a:defRPr b="0" i="0" sz="31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25450" lvl="8" marL="4114800" marR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SzPts val="3100"/>
              <a:buFont typeface="Open Sans Light"/>
              <a:buChar char="•"/>
              <a:defRPr b="0" i="0" sz="31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88062" y="4882307"/>
            <a:ext cx="188571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i="0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showMasterSp="0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15240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292100" lvl="2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444500" lvl="3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584200" lvl="4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736600" lvl="5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889000" lvl="6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1028700" lvl="7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1181100" lvl="8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92969" y="2652117"/>
            <a:ext cx="7358063" cy="596057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1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None/>
              <a:defRPr b="0" i="0" sz="21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56E"/>
              </a:buClr>
              <a:buSzPts val="900"/>
              <a:buFont typeface="Merriweather Sans"/>
              <a:buNone/>
              <a:defRPr b="0" i="0" sz="21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56E"/>
              </a:buClr>
              <a:buSzPts val="900"/>
              <a:buFont typeface="Merriweather Sans"/>
              <a:buNone/>
              <a:defRPr b="0" i="0" sz="21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56E"/>
              </a:buClr>
              <a:buSzPts val="900"/>
              <a:buFont typeface="Merriweather Sans"/>
              <a:buNone/>
              <a:defRPr b="0" i="0" sz="21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25450" lvl="5" marL="27432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Open Sans Light"/>
              <a:buChar char="•"/>
              <a:defRPr b="0" i="0" sz="31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425450" lvl="6" marL="32004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Open Sans Light"/>
              <a:buChar char="•"/>
              <a:defRPr b="0" i="0" sz="31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425450" lvl="7" marL="36576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3100"/>
              <a:buFont typeface="Open Sans Light"/>
              <a:buChar char="•"/>
              <a:defRPr b="0" i="0" sz="31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425450" lvl="8" marL="4114800" marR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SzPts val="3100"/>
              <a:buFont typeface="Open Sans Light"/>
              <a:buChar char="•"/>
              <a:defRPr b="0" i="0" sz="31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buNone/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buNone/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buNone/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buNone/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buNone/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buNone/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buNone/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buNone/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Title - Green" showMasterSp="0">
  <p:cSld name="Blank with Title - Gree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5"/>
          <p:cNvCxnSpPr/>
          <p:nvPr/>
        </p:nvCxnSpPr>
        <p:spPr>
          <a:xfrm>
            <a:off x="1419799" y="830376"/>
            <a:ext cx="6313331" cy="2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0" name="Google Shape;60;p15"/>
          <p:cNvCxnSpPr/>
          <p:nvPr/>
        </p:nvCxnSpPr>
        <p:spPr>
          <a:xfrm flipH="1" rot="10800000">
            <a:off x="1419812" y="193823"/>
            <a:ext cx="6313306" cy="22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1419820" y="251147"/>
            <a:ext cx="6304359" cy="515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/>
          <a:lstStyle>
            <a:lvl1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35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15240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292100" lvl="2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444500" lvl="3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584200" lvl="4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736600" lvl="5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889000" lvl="6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1028700" lvl="7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1181100" lvl="8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88062" y="4882307"/>
            <a:ext cx="188571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1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i="0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artinfowler.com/articles/consumerDrivenContracts.html" TargetMode="External"/><Relationship Id="rId4" Type="http://schemas.openxmlformats.org/officeDocument/2006/relationships/hyperlink" Target="https://www.martinfowler.com/bliki/IntegrationContractTest.html" TargetMode="External"/><Relationship Id="rId5" Type="http://schemas.openxmlformats.org/officeDocument/2006/relationships/hyperlink" Target="https://martinfowler.com/articles/microservice-testing/" TargetMode="External"/><Relationship Id="rId6" Type="http://schemas.openxmlformats.org/officeDocument/2006/relationships/hyperlink" Target="https://docs.pact.io/" TargetMode="External"/><Relationship Id="rId7" Type="http://schemas.openxmlformats.org/officeDocument/2006/relationships/hyperlink" Target="https://github.com/bbc/consumer-contrac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2426346" y="3783657"/>
            <a:ext cx="4130400" cy="395100"/>
          </a:xfrm>
          <a:prstGeom prst="rect">
            <a:avLst/>
          </a:prstGeom>
          <a:solidFill>
            <a:srgbClr val="00B56E"/>
          </a:solidFill>
          <a:ln>
            <a:noFill/>
          </a:ln>
        </p:spPr>
        <p:txBody>
          <a:bodyPr anchorCtr="0" anchor="ctr" bIns="106400" lIns="106400" spcFirstLastPara="1" rIns="106400" wrap="square" tIns="1064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Ministry of Testing - Recife</a:t>
            </a:r>
            <a:endParaRPr sz="900"/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1590775" y="767798"/>
            <a:ext cx="5991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ACABANDO COM AS QUEBRAS DE CONTRATO NOS SEUS MICRO</a:t>
            </a:r>
            <a:r>
              <a:rPr lang="en" sz="3300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0" i="0" lang="en" sz="3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SERVIÇOS </a:t>
            </a:r>
            <a:endParaRPr sz="900"/>
          </a:p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572200" y="2509400"/>
            <a:ext cx="59910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i="1" lang="en" sz="18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Conheça um pouco sobre teste de contrato e porque ele é importante</a:t>
            </a:r>
            <a:endParaRPr sz="900"/>
          </a:p>
        </p:txBody>
      </p:sp>
      <p:pic>
        <p:nvPicPr>
          <p:cNvPr descr="thoughtworks.jpg"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767" y="4343400"/>
            <a:ext cx="1852207" cy="5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1419820" y="251147"/>
            <a:ext cx="6304359" cy="515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POR QUE NÃO INTEGRAÇÃO?</a:t>
            </a:r>
            <a:endParaRPr sz="900"/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688062" y="4882307"/>
            <a:ext cx="188571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1137" y="1115095"/>
            <a:ext cx="5250656" cy="291331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8689488" y="48150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79512" y="3368"/>
            <a:ext cx="8385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8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COMO ENTÃO?</a:t>
            </a:r>
            <a:endParaRPr sz="4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giphy (1).gif"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588" y="1511238"/>
            <a:ext cx="4376431" cy="30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1141512" y="102894"/>
            <a:ext cx="8385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8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TESTE DE CONTRATO</a:t>
            </a:r>
            <a:endParaRPr sz="4800"/>
          </a:p>
        </p:txBody>
      </p:sp>
      <p:pic>
        <p:nvPicPr>
          <p:cNvPr descr="giphy.gif"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4668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56E"/>
                </a:solidFill>
              </a:rPr>
              <a:t>CONTRATO</a:t>
            </a:r>
            <a:endParaRPr b="1">
              <a:solidFill>
                <a:srgbClr val="00B56E"/>
              </a:solidFill>
            </a:endParaRPr>
          </a:p>
        </p:txBody>
      </p:sp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rabicPeriod"/>
            </a:pPr>
            <a:r>
              <a:rPr i="1" lang="en" sz="1100">
                <a:solidFill>
                  <a:srgbClr val="222222"/>
                </a:solidFill>
              </a:rPr>
              <a:t>ato ou efeito de contratar; contratação.</a:t>
            </a:r>
            <a:endParaRPr i="1" sz="1100">
              <a:solidFill>
                <a:srgbClr val="222222"/>
              </a:solidFill>
            </a:endParaRPr>
          </a:p>
          <a:p>
            <a:pPr indent="-29845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AutoNum type="arabicPeriod"/>
            </a:pPr>
            <a:r>
              <a:rPr b="1" i="1" lang="en" sz="1100">
                <a:solidFill>
                  <a:srgbClr val="222222"/>
                </a:solidFill>
              </a:rPr>
              <a:t>pacto entre duas ou mais pessoas, que se obrigam a cumprir o que foi entre elas combinado sob determinadas condições.</a:t>
            </a:r>
            <a:endParaRPr b="1" i="1"/>
          </a:p>
        </p:txBody>
      </p:sp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4507575" y="1008797"/>
            <a:ext cx="43041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Consistência entre serviços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Validação de Resposta com um serviço externo</a:t>
            </a:r>
            <a:endParaRPr sz="900"/>
          </a:p>
        </p:txBody>
      </p:sp>
      <p:sp>
        <p:nvSpPr>
          <p:cNvPr id="203" name="Google Shape;203;p29"/>
          <p:cNvSpPr/>
          <p:nvPr/>
        </p:nvSpPr>
        <p:spPr>
          <a:xfrm>
            <a:off x="4507575" y="2358846"/>
            <a:ext cx="43041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2" marL="203200" marR="0" rtl="0" algn="l">
              <a:spcBef>
                <a:spcPts val="0"/>
              </a:spcBef>
              <a:spcAft>
                <a:spcPts val="0"/>
              </a:spcAft>
              <a:buClr>
                <a:srgbClr val="0365C0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Integração continua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spcBef>
                <a:spcPts val="800"/>
              </a:spcBef>
              <a:spcAft>
                <a:spcPts val="0"/>
              </a:spcAft>
              <a:buClr>
                <a:srgbClr val="0365C0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Não necessariamente a cada build</a:t>
            </a:r>
            <a:endParaRPr sz="900"/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267891" y="123899"/>
            <a:ext cx="8608219" cy="38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DEFINIÇÃO DO TESTE DE CONTRATO</a:t>
            </a:r>
            <a:endParaRPr sz="900"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688062" y="4882307"/>
            <a:ext cx="188571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48" y="1217671"/>
            <a:ext cx="3952610" cy="3089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/>
          <p:nvPr/>
        </p:nvSpPr>
        <p:spPr>
          <a:xfrm>
            <a:off x="4478238" y="3127586"/>
            <a:ext cx="8608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C8250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SE FALHAR…</a:t>
            </a:r>
            <a:endParaRPr sz="1800"/>
          </a:p>
        </p:txBody>
      </p:sp>
      <p:sp>
        <p:nvSpPr>
          <p:cNvPr id="208" name="Google Shape;208;p29"/>
          <p:cNvSpPr/>
          <p:nvPr/>
        </p:nvSpPr>
        <p:spPr>
          <a:xfrm>
            <a:off x="4438910" y="3529681"/>
            <a:ext cx="3831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09550" lvl="2" marL="203200" marR="0" rtl="0" algn="l">
              <a:spcBef>
                <a:spcPts val="0"/>
              </a:spcBef>
              <a:spcAft>
                <a:spcPts val="0"/>
              </a:spcAft>
              <a:buClr>
                <a:srgbClr val="C82506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Sua implementação está correta?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spcBef>
                <a:spcPts val="800"/>
              </a:spcBef>
              <a:spcAft>
                <a:spcPts val="0"/>
              </a:spcAft>
              <a:buClr>
                <a:srgbClr val="C82506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Seus mocks estão atualizados?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spcBef>
                <a:spcPts val="800"/>
              </a:spcBef>
              <a:spcAft>
                <a:spcPts val="0"/>
              </a:spcAft>
              <a:buClr>
                <a:srgbClr val="C82506"/>
              </a:buClr>
              <a:buSzPts val="1700"/>
              <a:buFont typeface="Merriweather Sans"/>
              <a:buChar char="■"/>
            </a:pPr>
            <a:r>
              <a:rPr lang="en" sz="1700">
                <a:latin typeface="Open Sans Light"/>
                <a:ea typeface="Open Sans Light"/>
                <a:cs typeface="Open Sans Light"/>
                <a:sym typeface="Open Sans Light"/>
              </a:rPr>
              <a:t>Quebra de contrato</a:t>
            </a: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? Comunique!</a:t>
            </a:r>
            <a:endParaRPr sz="900"/>
          </a:p>
        </p:txBody>
      </p:sp>
      <p:sp>
        <p:nvSpPr>
          <p:cNvPr id="209" name="Google Shape;209;p29"/>
          <p:cNvSpPr/>
          <p:nvPr/>
        </p:nvSpPr>
        <p:spPr>
          <a:xfrm>
            <a:off x="4478238" y="634300"/>
            <a:ext cx="8608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 QUE TESTA?</a:t>
            </a:r>
            <a:endParaRPr sz="1800"/>
          </a:p>
        </p:txBody>
      </p:sp>
      <p:sp>
        <p:nvSpPr>
          <p:cNvPr id="210" name="Google Shape;210;p29"/>
          <p:cNvSpPr/>
          <p:nvPr/>
        </p:nvSpPr>
        <p:spPr>
          <a:xfrm>
            <a:off x="4478238" y="1927040"/>
            <a:ext cx="8608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365C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QUANDO RODAR?</a:t>
            </a:r>
            <a:endParaRPr sz="1800"/>
          </a:p>
        </p:txBody>
      </p:sp>
      <p:sp>
        <p:nvSpPr>
          <p:cNvPr id="211" name="Google Shape;211;p29"/>
          <p:cNvSpPr/>
          <p:nvPr/>
        </p:nvSpPr>
        <p:spPr>
          <a:xfrm>
            <a:off x="8689488" y="48150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267891" y="123899"/>
            <a:ext cx="8608200" cy="3816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 DE CONTRATO DE INTEGRAÇÃO</a:t>
            </a:r>
            <a:endParaRPr/>
          </a:p>
        </p:txBody>
      </p:sp>
      <p:pic>
        <p:nvPicPr>
          <p:cNvPr descr="Screen Shot 2017-05-04 at 9.14.11 AM.png"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538" y="1230188"/>
            <a:ext cx="5326925" cy="268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>
            <p:ph idx="12" type="sldNum"/>
          </p:nvPr>
        </p:nvSpPr>
        <p:spPr>
          <a:xfrm>
            <a:off x="8688062" y="4882307"/>
            <a:ext cx="188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i="0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267891" y="123899"/>
            <a:ext cx="8608200" cy="3816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 DE CONTRATO DE INTEGRAÇÃO</a:t>
            </a:r>
            <a:endParaRPr/>
          </a:p>
        </p:txBody>
      </p:sp>
      <p:pic>
        <p:nvPicPr>
          <p:cNvPr descr="Screen Shot 2017-05-04 at 9.26.39 AM.png"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563" y="578774"/>
            <a:ext cx="6068876" cy="43332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688062" y="4882307"/>
            <a:ext cx="188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i="0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1419820" y="251147"/>
            <a:ext cx="6304359" cy="515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CONTRATOS - CDC</a:t>
            </a:r>
            <a:endParaRPr sz="3000"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688062" y="4882307"/>
            <a:ext cx="188571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75" y="944075"/>
            <a:ext cx="4834500" cy="30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/>
          <p:nvPr/>
        </p:nvSpPr>
        <p:spPr>
          <a:xfrm>
            <a:off x="4997375" y="1460000"/>
            <a:ext cx="3005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09550" lvl="2" marL="203200" marR="0" rtl="0" algn="l"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Consome um serviço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spcBef>
                <a:spcPts val="80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Provê suas expectativas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spcBef>
                <a:spcPts val="80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Depende de um provedor</a:t>
            </a:r>
            <a:endParaRPr sz="900"/>
          </a:p>
        </p:txBody>
      </p:sp>
      <p:sp>
        <p:nvSpPr>
          <p:cNvPr id="234" name="Google Shape;234;p32"/>
          <p:cNvSpPr/>
          <p:nvPr/>
        </p:nvSpPr>
        <p:spPr>
          <a:xfrm>
            <a:off x="4974755" y="3228084"/>
            <a:ext cx="3378754" cy="937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09550" lvl="2" marL="203200" marR="0" rtl="0" algn="l"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Provê dados para um serviço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spcBef>
                <a:spcPts val="80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Confirma expectativas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spcBef>
                <a:spcPts val="80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Independente</a:t>
            </a:r>
            <a:endParaRPr sz="900"/>
          </a:p>
        </p:txBody>
      </p:sp>
      <p:sp>
        <p:nvSpPr>
          <p:cNvPr id="235" name="Google Shape;235;p32"/>
          <p:cNvSpPr/>
          <p:nvPr/>
        </p:nvSpPr>
        <p:spPr>
          <a:xfrm>
            <a:off x="5004113" y="766831"/>
            <a:ext cx="25629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Consumidor</a:t>
            </a:r>
            <a:endParaRPr b="0" i="0" sz="24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4927932" y="2603168"/>
            <a:ext cx="1948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Provedor</a:t>
            </a:r>
            <a:endParaRPr b="0" i="0" sz="24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8689488" y="48150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1419820" y="251147"/>
            <a:ext cx="6304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PACT</a:t>
            </a:r>
            <a:endParaRPr sz="900"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688062" y="4882307"/>
            <a:ext cx="188571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sp>
        <p:nvSpPr>
          <p:cNvPr id="244" name="Google Shape;244;p33"/>
          <p:cNvSpPr/>
          <p:nvPr/>
        </p:nvSpPr>
        <p:spPr>
          <a:xfrm>
            <a:off x="439000" y="717300"/>
            <a:ext cx="82860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20955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Framework de teste de contrato</a:t>
            </a:r>
            <a:b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Orientado a consumidores</a:t>
            </a:r>
            <a:b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lang="en" sz="17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Suporte a multiplas linguagens</a:t>
            </a:r>
            <a:endParaRPr sz="17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1531" r="11933" t="64977"/>
          <a:stretch/>
        </p:blipFill>
        <p:spPr>
          <a:xfrm>
            <a:off x="4362050" y="3116725"/>
            <a:ext cx="4523100" cy="9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 rotWithShape="1">
          <a:blip r:embed="rId3">
            <a:alphaModFix/>
          </a:blip>
          <a:srcRect b="60532" l="1534" r="21352" t="6768"/>
          <a:stretch/>
        </p:blipFill>
        <p:spPr>
          <a:xfrm>
            <a:off x="323450" y="3133250"/>
            <a:ext cx="4030500" cy="9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/>
          <p:nvPr/>
        </p:nvSpPr>
        <p:spPr>
          <a:xfrm>
            <a:off x="8764900" y="48150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1419820" y="251147"/>
            <a:ext cx="6304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Código - Consumidor</a:t>
            </a:r>
            <a:endParaRPr sz="3000"/>
          </a:p>
        </p:txBody>
      </p:sp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8688062" y="4882307"/>
            <a:ext cx="188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pic>
        <p:nvPicPr>
          <p:cNvPr descr="Screen Shot 2017-05-04 at 9.39.32 AM.png"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388" y="862722"/>
            <a:ext cx="6087214" cy="407185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>
            <a:off x="8760000" y="4814950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1419820" y="251147"/>
            <a:ext cx="6304500" cy="5157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150" y="981925"/>
            <a:ext cx="3026100" cy="294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7"/>
          <p:cNvSpPr/>
          <p:nvPr/>
        </p:nvSpPr>
        <p:spPr>
          <a:xfrm>
            <a:off x="3332325" y="4118225"/>
            <a:ext cx="2494500" cy="744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3796350" y="4064400"/>
            <a:ext cx="35625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pedrro</a:t>
            </a:r>
            <a:endParaRPr sz="21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pedrohns_</a:t>
            </a:r>
            <a:endParaRPr sz="21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870" y="4194425"/>
            <a:ext cx="354476" cy="2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764" y="4527264"/>
            <a:ext cx="294675" cy="2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688062" y="4882307"/>
            <a:ext cx="188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i="0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1419820" y="251147"/>
            <a:ext cx="6304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PACT-BROKER</a:t>
            </a:r>
            <a:endParaRPr sz="3000"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688062" y="4882307"/>
            <a:ext cx="188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pic>
        <p:nvPicPr>
          <p:cNvPr descr="Screen Shot 2017-05-04 at 10.23.27 AM.png"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8050"/>
            <a:ext cx="4885426" cy="2764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04 at 10.24.29 AM.png"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826" y="1074510"/>
            <a:ext cx="3801374" cy="314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/>
          <p:nvPr/>
        </p:nvSpPr>
        <p:spPr>
          <a:xfrm>
            <a:off x="8749700" y="4814950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1419820" y="251147"/>
            <a:ext cx="6304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Código - Provedor</a:t>
            </a:r>
            <a:endParaRPr sz="3000"/>
          </a:p>
        </p:txBody>
      </p:sp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8688062" y="4882307"/>
            <a:ext cx="188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pic>
        <p:nvPicPr>
          <p:cNvPr descr="Screen Shot 2017-05-04 at 9.48.42 AM.png"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0247"/>
            <a:ext cx="8839198" cy="2933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/>
          <p:nvPr/>
        </p:nvSpPr>
        <p:spPr>
          <a:xfrm>
            <a:off x="8749700" y="4814950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1419820" y="251147"/>
            <a:ext cx="6304359" cy="515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 QUE VOCÊ APRENDEU HOJE</a:t>
            </a:r>
            <a:endParaRPr sz="900"/>
          </a:p>
        </p:txBody>
      </p:sp>
      <p:sp>
        <p:nvSpPr>
          <p:cNvPr id="278" name="Google Shape;278;p37"/>
          <p:cNvSpPr txBox="1"/>
          <p:nvPr>
            <p:ph idx="12" type="sldNum"/>
          </p:nvPr>
        </p:nvSpPr>
        <p:spPr>
          <a:xfrm>
            <a:off x="8688062" y="4882307"/>
            <a:ext cx="188571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sp>
        <p:nvSpPr>
          <p:cNvPr id="279" name="Google Shape;279;p37"/>
          <p:cNvSpPr txBox="1"/>
          <p:nvPr>
            <p:ph idx="4294967295" type="body"/>
          </p:nvPr>
        </p:nvSpPr>
        <p:spPr>
          <a:xfrm>
            <a:off x="494900" y="1008798"/>
            <a:ext cx="83169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b="0" i="0" lang="en" sz="1700" u="none" cap="none" strike="noStrike">
                <a:latin typeface="Open Sans Light"/>
                <a:ea typeface="Open Sans Light"/>
                <a:cs typeface="Open Sans Light"/>
                <a:sym typeface="Open Sans Light"/>
              </a:rPr>
              <a:t>Testes de contrato podem salvar a integração da sua aplicação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lang="en" sz="1700">
                <a:latin typeface="Open Sans Light"/>
                <a:ea typeface="Open Sans Light"/>
                <a:cs typeface="Open Sans Light"/>
                <a:sym typeface="Open Sans Light"/>
              </a:rPr>
              <a:t>Principais conceitos sobre testes de contrato</a:t>
            </a:r>
            <a:endParaRPr b="0" i="0" sz="1700" u="none" cap="none" strike="noStrike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Merriweather Sans"/>
              <a:buChar char="■"/>
            </a:pPr>
            <a:r>
              <a:rPr lang="en" sz="1700">
                <a:latin typeface="Open Sans Light"/>
                <a:ea typeface="Open Sans Light"/>
                <a:cs typeface="Open Sans Light"/>
                <a:sym typeface="Open Sans Light"/>
              </a:rPr>
              <a:t>Importância do teste de contrato na sua pipeline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B56E"/>
              </a:buClr>
              <a:buSzPts val="1700"/>
              <a:buFont typeface="Open Sans Light"/>
              <a:buChar char="■"/>
            </a:pPr>
            <a:r>
              <a:rPr lang="en" sz="1700">
                <a:latin typeface="Open Sans Light"/>
                <a:ea typeface="Open Sans Light"/>
                <a:cs typeface="Open Sans Light"/>
                <a:sym typeface="Open Sans Light"/>
              </a:rPr>
              <a:t>Contratos não excluem documentação e comunicação entre os times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09550" lvl="2" marL="203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B56E"/>
              </a:buClr>
              <a:buSzPts val="1700"/>
              <a:buFont typeface="Open Sans Light"/>
              <a:buChar char="■"/>
            </a:pPr>
            <a:r>
              <a:rPr lang="en" sz="1700">
                <a:latin typeface="Open Sans Light"/>
                <a:ea typeface="Open Sans Light"/>
                <a:cs typeface="Open Sans Light"/>
                <a:sym typeface="Open Sans Light"/>
              </a:rPr>
              <a:t>Pact e Pact-broker</a:t>
            </a:r>
            <a:endParaRPr sz="1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chuck thumbs up.gif"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250" y="2567729"/>
            <a:ext cx="3686100" cy="239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81" name="Google Shape;281;p37"/>
          <p:cNvSpPr/>
          <p:nvPr/>
        </p:nvSpPr>
        <p:spPr>
          <a:xfrm>
            <a:off x="8689488" y="48150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1343620" y="251147"/>
            <a:ext cx="6304500" cy="5157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Bônus</a:t>
            </a:r>
            <a:endParaRPr sz="3000"/>
          </a:p>
        </p:txBody>
      </p:sp>
      <p:sp>
        <p:nvSpPr>
          <p:cNvPr id="287" name="Google Shape;287;p38"/>
          <p:cNvSpPr txBox="1"/>
          <p:nvPr>
            <p:ph idx="4294967295" type="body"/>
          </p:nvPr>
        </p:nvSpPr>
        <p:spPr>
          <a:xfrm>
            <a:off x="494891" y="1008796"/>
            <a:ext cx="8316900" cy="4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800"/>
              <a:buFont typeface="Arial"/>
              <a:buChar char="■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Consumer Driven Contracts - Martin Fowler</a:t>
            </a:r>
            <a:br>
              <a:rPr lang="en" sz="1800"/>
            </a:br>
            <a:endParaRPr sz="1800"/>
          </a:p>
          <a:p>
            <a:pPr indent="-21590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800"/>
              <a:buFont typeface="Merriweather Sans"/>
              <a:buChar char="■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Integration Contract Test - Martin Fowler</a:t>
            </a:r>
            <a:br>
              <a:rPr lang="en" sz="1800"/>
            </a:br>
            <a:endParaRPr sz="1800"/>
          </a:p>
          <a:p>
            <a:pPr indent="-21590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800"/>
              <a:buFont typeface="Merriweather Sans"/>
              <a:buChar char="■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Testing Strategies in a Microservice Architecture - Toby Clemson</a:t>
            </a:r>
            <a:br>
              <a:rPr lang="en" sz="1800"/>
            </a:br>
            <a:endParaRPr sz="1800"/>
          </a:p>
          <a:p>
            <a:pPr indent="-21590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800"/>
              <a:buFont typeface="Merriweather Sans"/>
              <a:buChar char="■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Pact - Documentação</a:t>
            </a:r>
            <a:br>
              <a:rPr lang="en" sz="1800"/>
            </a:br>
            <a:endParaRPr sz="1800"/>
          </a:p>
          <a:p>
            <a:pPr indent="-215900" lvl="2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56E"/>
              </a:buClr>
              <a:buSzPts val="1800"/>
              <a:buFont typeface="Arial"/>
              <a:buChar char="■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Consumer-contract.js - Repositório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8688062" y="4882307"/>
            <a:ext cx="188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i="0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</p:spPr>
        <p:txBody>
          <a:bodyPr anchorCtr="0" anchor="b" bIns="58925" lIns="58925" spcFirstLastPara="1" rIns="58925" wrap="square" tIns="5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DÚVIDAS?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</p:spPr>
        <p:txBody>
          <a:bodyPr anchorCtr="0" anchor="t" bIns="58925" lIns="58925" spcFirstLastPara="1" rIns="58925" wrap="square" tIns="5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dúvidas ou sugestões: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 txBox="1"/>
          <p:nvPr/>
        </p:nvSpPr>
        <p:spPr>
          <a:xfrm>
            <a:off x="1345225" y="3775675"/>
            <a:ext cx="2362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Silva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psilva@thoughtworks.com</a:t>
            </a:r>
            <a:endParaRPr/>
          </a:p>
        </p:txBody>
      </p:sp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67891" y="123899"/>
            <a:ext cx="8608219" cy="38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ANTES, UMA HISTÓRIA…</a:t>
            </a:r>
            <a:endParaRPr sz="900"/>
          </a:p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688062" y="4882307"/>
            <a:ext cx="188571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1854" l="356" r="355" t="252"/>
          <a:stretch/>
        </p:blipFill>
        <p:spPr>
          <a:xfrm>
            <a:off x="-8208" y="29131"/>
            <a:ext cx="9169500" cy="50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267891" y="123899"/>
            <a:ext cx="8608200" cy="381600"/>
          </a:xfrm>
          <a:prstGeom prst="rect">
            <a:avLst/>
          </a:prstGeom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Baseado em fatos reais..</a:t>
            </a:r>
            <a:endParaRPr/>
          </a:p>
        </p:txBody>
      </p:sp>
      <p:pic>
        <p:nvPicPr>
          <p:cNvPr descr="Glyph Inventory 1_mingle-our-best-thinking.jpg" id="95" name="Google Shape;95;p19"/>
          <p:cNvPicPr preferRelativeResize="0"/>
          <p:nvPr/>
        </p:nvPicPr>
        <p:blipFill rotWithShape="1">
          <a:blip r:embed="rId3">
            <a:alphaModFix/>
          </a:blip>
          <a:srcRect b="16235" l="0" r="0" t="18004"/>
          <a:stretch/>
        </p:blipFill>
        <p:spPr>
          <a:xfrm>
            <a:off x="761157" y="983100"/>
            <a:ext cx="1959743" cy="1288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st-streamlined-authoring.png" id="96" name="Google Shape;96;p19"/>
          <p:cNvPicPr preferRelativeResize="0"/>
          <p:nvPr/>
        </p:nvPicPr>
        <p:blipFill rotWithShape="1">
          <a:blip r:embed="rId4">
            <a:alphaModFix/>
          </a:blip>
          <a:srcRect b="72544" l="37646" r="36914" t="3651"/>
          <a:stretch/>
        </p:blipFill>
        <p:spPr>
          <a:xfrm>
            <a:off x="3471700" y="2034875"/>
            <a:ext cx="1308450" cy="1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628875" y="2347450"/>
            <a:ext cx="1356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Payment</a:t>
            </a:r>
            <a:b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Service</a:t>
            </a:r>
            <a:endParaRPr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twist-streamlined-authoring.png" id="98" name="Google Shape;98;p19"/>
          <p:cNvPicPr preferRelativeResize="0"/>
          <p:nvPr/>
        </p:nvPicPr>
        <p:blipFill rotWithShape="1">
          <a:blip r:embed="rId5">
            <a:alphaModFix/>
          </a:blip>
          <a:srcRect b="49301" l="27104" r="50510" t="26894"/>
          <a:stretch/>
        </p:blipFill>
        <p:spPr>
          <a:xfrm>
            <a:off x="2913124" y="3594725"/>
            <a:ext cx="1151400" cy="1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3095475" y="3871450"/>
            <a:ext cx="115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Fraud</a:t>
            </a:r>
            <a:b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Service</a:t>
            </a:r>
            <a:endParaRPr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twist-streamlined-authoring.png" id="100" name="Google Shape;100;p19"/>
          <p:cNvPicPr preferRelativeResize="0"/>
          <p:nvPr/>
        </p:nvPicPr>
        <p:blipFill rotWithShape="1">
          <a:blip r:embed="rId6">
            <a:alphaModFix/>
          </a:blip>
          <a:srcRect b="6654" l="4736" r="72877" t="70976"/>
          <a:stretch/>
        </p:blipFill>
        <p:spPr>
          <a:xfrm>
            <a:off x="4224050" y="3510850"/>
            <a:ext cx="1675974" cy="11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4390875" y="3795250"/>
            <a:ext cx="15600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Installments</a:t>
            </a:r>
            <a:b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Service</a:t>
            </a:r>
            <a:endParaRPr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twist-streamlined-authoring.png" id="102" name="Google Shape;102;p19"/>
          <p:cNvPicPr preferRelativeResize="0"/>
          <p:nvPr/>
        </p:nvPicPr>
        <p:blipFill rotWithShape="1">
          <a:blip r:embed="rId7">
            <a:alphaModFix/>
          </a:blip>
          <a:srcRect b="27281" l="38305" r="38007" t="50350"/>
          <a:stretch/>
        </p:blipFill>
        <p:spPr>
          <a:xfrm>
            <a:off x="6789925" y="1523000"/>
            <a:ext cx="1218350" cy="115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6905475" y="1737850"/>
            <a:ext cx="1356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Payment</a:t>
            </a:r>
            <a:b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Provider</a:t>
            </a:r>
            <a:endParaRPr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2583125" y="1386852"/>
            <a:ext cx="1675975" cy="616950"/>
          </a:xfrm>
          <a:custGeom>
            <a:rect b="b" l="l" r="r" t="t"/>
            <a:pathLst>
              <a:path extrusionOk="0" h="24678" w="67039">
                <a:moveTo>
                  <a:pt x="0" y="765"/>
                </a:moveTo>
                <a:cubicBezTo>
                  <a:pt x="20670" y="765"/>
                  <a:pt x="42762" y="-2295"/>
                  <a:pt x="61812" y="5728"/>
                </a:cubicBezTo>
                <a:cubicBezTo>
                  <a:pt x="67830" y="8262"/>
                  <a:pt x="66775" y="18148"/>
                  <a:pt x="66775" y="24678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Google Shape;105;p19"/>
          <p:cNvSpPr/>
          <p:nvPr/>
        </p:nvSpPr>
        <p:spPr>
          <a:xfrm>
            <a:off x="3587000" y="3165600"/>
            <a:ext cx="191775" cy="496300"/>
          </a:xfrm>
          <a:custGeom>
            <a:rect b="b" l="l" r="r" t="t"/>
            <a:pathLst>
              <a:path extrusionOk="0" h="19852" w="7671">
                <a:moveTo>
                  <a:pt x="7671" y="0"/>
                </a:moveTo>
                <a:cubicBezTo>
                  <a:pt x="4942" y="6548"/>
                  <a:pt x="0" y="12758"/>
                  <a:pt x="0" y="1985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Google Shape;106;p19"/>
          <p:cNvSpPr/>
          <p:nvPr/>
        </p:nvSpPr>
        <p:spPr>
          <a:xfrm>
            <a:off x="4455550" y="3176875"/>
            <a:ext cx="191750" cy="462475"/>
          </a:xfrm>
          <a:custGeom>
            <a:rect b="b" l="l" r="r" t="t"/>
            <a:pathLst>
              <a:path extrusionOk="0" h="18499" w="7670">
                <a:moveTo>
                  <a:pt x="0" y="0"/>
                </a:moveTo>
                <a:cubicBezTo>
                  <a:pt x="2568" y="6162"/>
                  <a:pt x="4687" y="12527"/>
                  <a:pt x="7670" y="1849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Google Shape;107;p19"/>
          <p:cNvSpPr/>
          <p:nvPr/>
        </p:nvSpPr>
        <p:spPr>
          <a:xfrm>
            <a:off x="4647303" y="2060200"/>
            <a:ext cx="2132013" cy="541429"/>
          </a:xfrm>
          <a:custGeom>
            <a:rect b="b" l="l" r="r" t="t"/>
            <a:pathLst>
              <a:path extrusionOk="0" h="24364" w="83921">
                <a:moveTo>
                  <a:pt x="0" y="24364"/>
                </a:moveTo>
                <a:cubicBezTo>
                  <a:pt x="27274" y="14137"/>
                  <a:pt x="54792" y="0"/>
                  <a:pt x="83921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Google Shape;108;p19"/>
          <p:cNvSpPr/>
          <p:nvPr/>
        </p:nvSpPr>
        <p:spPr>
          <a:xfrm>
            <a:off x="2345563" y="1991815"/>
            <a:ext cx="3706425" cy="2999075"/>
          </a:xfrm>
          <a:custGeom>
            <a:rect b="b" l="l" r="r" t="t"/>
            <a:pathLst>
              <a:path extrusionOk="0" h="119963" w="148257">
                <a:moveTo>
                  <a:pt x="43792" y="28"/>
                </a:moveTo>
                <a:cubicBezTo>
                  <a:pt x="31604" y="28"/>
                  <a:pt x="14988" y="-426"/>
                  <a:pt x="8600" y="9954"/>
                </a:cubicBezTo>
                <a:cubicBezTo>
                  <a:pt x="-748" y="25146"/>
                  <a:pt x="-2060" y="46144"/>
                  <a:pt x="3185" y="63193"/>
                </a:cubicBezTo>
                <a:cubicBezTo>
                  <a:pt x="5445" y="70540"/>
                  <a:pt x="13878" y="75430"/>
                  <a:pt x="14916" y="83046"/>
                </a:cubicBezTo>
                <a:cubicBezTo>
                  <a:pt x="15962" y="90717"/>
                  <a:pt x="11814" y="101502"/>
                  <a:pt x="18075" y="106056"/>
                </a:cubicBezTo>
                <a:cubicBezTo>
                  <a:pt x="24978" y="111077"/>
                  <a:pt x="34586" y="110397"/>
                  <a:pt x="42890" y="112373"/>
                </a:cubicBezTo>
                <a:cubicBezTo>
                  <a:pt x="54253" y="115077"/>
                  <a:pt x="65571" y="118302"/>
                  <a:pt x="77180" y="119591"/>
                </a:cubicBezTo>
                <a:cubicBezTo>
                  <a:pt x="89399" y="120948"/>
                  <a:pt x="101747" y="117393"/>
                  <a:pt x="113726" y="114628"/>
                </a:cubicBezTo>
                <a:cubicBezTo>
                  <a:pt x="121419" y="112852"/>
                  <a:pt x="129817" y="111938"/>
                  <a:pt x="136285" y="107410"/>
                </a:cubicBezTo>
                <a:cubicBezTo>
                  <a:pt x="142266" y="103222"/>
                  <a:pt x="147354" y="96183"/>
                  <a:pt x="148016" y="88911"/>
                </a:cubicBezTo>
                <a:cubicBezTo>
                  <a:pt x="149634" y="71148"/>
                  <a:pt x="140729" y="52933"/>
                  <a:pt x="130419" y="38378"/>
                </a:cubicBezTo>
                <a:cubicBezTo>
                  <a:pt x="122550" y="27269"/>
                  <a:pt x="114595" y="14206"/>
                  <a:pt x="101995" y="9051"/>
                </a:cubicBezTo>
                <a:cubicBezTo>
                  <a:pt x="97956" y="7398"/>
                  <a:pt x="93253" y="9034"/>
                  <a:pt x="88910" y="8600"/>
                </a:cubicBezTo>
                <a:cubicBezTo>
                  <a:pt x="73115" y="7021"/>
                  <a:pt x="57861" y="479"/>
                  <a:pt x="41987" y="47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88062" y="4882307"/>
            <a:ext cx="188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i="0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1419820" y="96525"/>
            <a:ext cx="6304360" cy="515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5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DIA DE RELEASE</a:t>
            </a:r>
            <a:endParaRPr sz="900"/>
          </a:p>
        </p:txBody>
      </p:sp>
      <p:pic>
        <p:nvPicPr>
          <p:cNvPr descr="git-merge.gif"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088" y="719390"/>
            <a:ext cx="2839818" cy="4226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lyph Inventory 1_mingle-our-best-thinking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16235" l="0" r="0" t="18004"/>
          <a:stretch/>
        </p:blipFill>
        <p:spPr>
          <a:xfrm>
            <a:off x="761157" y="754500"/>
            <a:ext cx="1959743" cy="1288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st-streamlined-authoring.png" id="122" name="Google Shape;122;p21"/>
          <p:cNvPicPr preferRelativeResize="0"/>
          <p:nvPr/>
        </p:nvPicPr>
        <p:blipFill rotWithShape="1">
          <a:blip r:embed="rId4">
            <a:alphaModFix/>
          </a:blip>
          <a:srcRect b="72544" l="37646" r="36914" t="3651"/>
          <a:stretch/>
        </p:blipFill>
        <p:spPr>
          <a:xfrm>
            <a:off x="3471700" y="1806275"/>
            <a:ext cx="1308450" cy="1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3628875" y="2118850"/>
            <a:ext cx="1356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Payment</a:t>
            </a:r>
            <a:b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Service</a:t>
            </a:r>
            <a:endParaRPr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twist-streamlined-authoring.png" id="124" name="Google Shape;124;p21"/>
          <p:cNvPicPr preferRelativeResize="0"/>
          <p:nvPr/>
        </p:nvPicPr>
        <p:blipFill rotWithShape="1">
          <a:blip r:embed="rId5">
            <a:alphaModFix/>
          </a:blip>
          <a:srcRect b="49301" l="27104" r="50510" t="26894"/>
          <a:stretch/>
        </p:blipFill>
        <p:spPr>
          <a:xfrm>
            <a:off x="2913124" y="3366125"/>
            <a:ext cx="1151400" cy="1224350"/>
          </a:xfrm>
          <a:prstGeom prst="rect">
            <a:avLst/>
          </a:prstGeom>
          <a:noFill/>
          <a:ln cap="flat" cmpd="sng" w="19050">
            <a:solidFill>
              <a:srgbClr val="C8250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1"/>
          <p:cNvSpPr txBox="1"/>
          <p:nvPr/>
        </p:nvSpPr>
        <p:spPr>
          <a:xfrm>
            <a:off x="3095475" y="3642850"/>
            <a:ext cx="1151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Fraud</a:t>
            </a:r>
            <a:b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Service</a:t>
            </a:r>
            <a:endParaRPr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twist-streamlined-authoring.png" id="126" name="Google Shape;126;p21"/>
          <p:cNvPicPr preferRelativeResize="0"/>
          <p:nvPr/>
        </p:nvPicPr>
        <p:blipFill rotWithShape="1">
          <a:blip r:embed="rId6">
            <a:alphaModFix/>
          </a:blip>
          <a:srcRect b="6654" l="4736" r="72877" t="70976"/>
          <a:stretch/>
        </p:blipFill>
        <p:spPr>
          <a:xfrm>
            <a:off x="4224050" y="3282250"/>
            <a:ext cx="1151400" cy="115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4390875" y="3566650"/>
            <a:ext cx="15600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Installments</a:t>
            </a:r>
            <a:b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Service</a:t>
            </a:r>
            <a:endParaRPr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descr="twist-streamlined-authoring.png" id="128" name="Google Shape;128;p21"/>
          <p:cNvPicPr preferRelativeResize="0"/>
          <p:nvPr/>
        </p:nvPicPr>
        <p:blipFill rotWithShape="1">
          <a:blip r:embed="rId7">
            <a:alphaModFix/>
          </a:blip>
          <a:srcRect b="27281" l="38305" r="38007" t="50350"/>
          <a:stretch/>
        </p:blipFill>
        <p:spPr>
          <a:xfrm>
            <a:off x="6789925" y="1294400"/>
            <a:ext cx="1218350" cy="115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6905475" y="1509250"/>
            <a:ext cx="1356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Payment</a:t>
            </a:r>
            <a:b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</a:br>
            <a:r>
              <a:rPr lang="en" sz="16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Provider</a:t>
            </a:r>
            <a:endParaRPr sz="16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2583125" y="1158252"/>
            <a:ext cx="1675975" cy="616950"/>
          </a:xfrm>
          <a:custGeom>
            <a:rect b="b" l="l" r="r" t="t"/>
            <a:pathLst>
              <a:path extrusionOk="0" h="24678" w="67039">
                <a:moveTo>
                  <a:pt x="0" y="765"/>
                </a:moveTo>
                <a:cubicBezTo>
                  <a:pt x="20670" y="765"/>
                  <a:pt x="42762" y="-2295"/>
                  <a:pt x="61812" y="5728"/>
                </a:cubicBezTo>
                <a:cubicBezTo>
                  <a:pt x="67830" y="8262"/>
                  <a:pt x="66775" y="18148"/>
                  <a:pt x="66775" y="24678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Google Shape;131;p21"/>
          <p:cNvSpPr/>
          <p:nvPr/>
        </p:nvSpPr>
        <p:spPr>
          <a:xfrm>
            <a:off x="3587000" y="2937000"/>
            <a:ext cx="191775" cy="496300"/>
          </a:xfrm>
          <a:custGeom>
            <a:rect b="b" l="l" r="r" t="t"/>
            <a:pathLst>
              <a:path extrusionOk="0" h="19852" w="7671">
                <a:moveTo>
                  <a:pt x="7671" y="0"/>
                </a:moveTo>
                <a:cubicBezTo>
                  <a:pt x="4942" y="6548"/>
                  <a:pt x="0" y="12758"/>
                  <a:pt x="0" y="19852"/>
                </a:cubicBezTo>
              </a:path>
            </a:pathLst>
          </a:custGeom>
          <a:noFill/>
          <a:ln cap="flat" cmpd="sng" w="28575">
            <a:solidFill>
              <a:srgbClr val="C82506"/>
            </a:solidFill>
            <a:prstDash val="lgDashDot"/>
            <a:round/>
            <a:headEnd len="med" w="med" type="none"/>
            <a:tailEnd len="med" w="med" type="none"/>
          </a:ln>
        </p:spPr>
      </p:sp>
      <p:sp>
        <p:nvSpPr>
          <p:cNvPr id="132" name="Google Shape;132;p21"/>
          <p:cNvSpPr/>
          <p:nvPr/>
        </p:nvSpPr>
        <p:spPr>
          <a:xfrm>
            <a:off x="4455550" y="2948275"/>
            <a:ext cx="191750" cy="462475"/>
          </a:xfrm>
          <a:custGeom>
            <a:rect b="b" l="l" r="r" t="t"/>
            <a:pathLst>
              <a:path extrusionOk="0" h="18499" w="7670">
                <a:moveTo>
                  <a:pt x="0" y="0"/>
                </a:moveTo>
                <a:cubicBezTo>
                  <a:pt x="2568" y="6162"/>
                  <a:pt x="4687" y="12527"/>
                  <a:pt x="7670" y="1849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Google Shape;133;p21"/>
          <p:cNvSpPr/>
          <p:nvPr/>
        </p:nvSpPr>
        <p:spPr>
          <a:xfrm>
            <a:off x="4647303" y="1831600"/>
            <a:ext cx="2132013" cy="541429"/>
          </a:xfrm>
          <a:custGeom>
            <a:rect b="b" l="l" r="r" t="t"/>
            <a:pathLst>
              <a:path extrusionOk="0" h="24364" w="83921">
                <a:moveTo>
                  <a:pt x="0" y="24364"/>
                </a:moveTo>
                <a:cubicBezTo>
                  <a:pt x="27274" y="14137"/>
                  <a:pt x="54792" y="0"/>
                  <a:pt x="83921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Google Shape;134;p21"/>
          <p:cNvSpPr/>
          <p:nvPr/>
        </p:nvSpPr>
        <p:spPr>
          <a:xfrm>
            <a:off x="2345563" y="1763215"/>
            <a:ext cx="3706425" cy="2999075"/>
          </a:xfrm>
          <a:custGeom>
            <a:rect b="b" l="l" r="r" t="t"/>
            <a:pathLst>
              <a:path extrusionOk="0" h="119963" w="148257">
                <a:moveTo>
                  <a:pt x="43792" y="28"/>
                </a:moveTo>
                <a:cubicBezTo>
                  <a:pt x="31604" y="28"/>
                  <a:pt x="14988" y="-426"/>
                  <a:pt x="8600" y="9954"/>
                </a:cubicBezTo>
                <a:cubicBezTo>
                  <a:pt x="-748" y="25146"/>
                  <a:pt x="-2060" y="46144"/>
                  <a:pt x="3185" y="63193"/>
                </a:cubicBezTo>
                <a:cubicBezTo>
                  <a:pt x="5445" y="70540"/>
                  <a:pt x="13878" y="75430"/>
                  <a:pt x="14916" y="83046"/>
                </a:cubicBezTo>
                <a:cubicBezTo>
                  <a:pt x="15962" y="90717"/>
                  <a:pt x="11814" y="101502"/>
                  <a:pt x="18075" y="106056"/>
                </a:cubicBezTo>
                <a:cubicBezTo>
                  <a:pt x="24978" y="111077"/>
                  <a:pt x="34586" y="110397"/>
                  <a:pt x="42890" y="112373"/>
                </a:cubicBezTo>
                <a:cubicBezTo>
                  <a:pt x="54253" y="115077"/>
                  <a:pt x="65571" y="118302"/>
                  <a:pt x="77180" y="119591"/>
                </a:cubicBezTo>
                <a:cubicBezTo>
                  <a:pt x="89399" y="120948"/>
                  <a:pt x="101747" y="117393"/>
                  <a:pt x="113726" y="114628"/>
                </a:cubicBezTo>
                <a:cubicBezTo>
                  <a:pt x="121419" y="112852"/>
                  <a:pt x="129817" y="111938"/>
                  <a:pt x="136285" y="107410"/>
                </a:cubicBezTo>
                <a:cubicBezTo>
                  <a:pt x="142266" y="103222"/>
                  <a:pt x="147354" y="96183"/>
                  <a:pt x="148016" y="88911"/>
                </a:cubicBezTo>
                <a:cubicBezTo>
                  <a:pt x="149634" y="71148"/>
                  <a:pt x="140729" y="52933"/>
                  <a:pt x="130419" y="38378"/>
                </a:cubicBezTo>
                <a:cubicBezTo>
                  <a:pt x="122550" y="27269"/>
                  <a:pt x="114595" y="14206"/>
                  <a:pt x="101995" y="9051"/>
                </a:cubicBezTo>
                <a:cubicBezTo>
                  <a:pt x="97956" y="7398"/>
                  <a:pt x="93253" y="9034"/>
                  <a:pt x="88910" y="8600"/>
                </a:cubicBezTo>
                <a:cubicBezTo>
                  <a:pt x="73115" y="7021"/>
                  <a:pt x="57861" y="479"/>
                  <a:pt x="41987" y="47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-36909" y="428699"/>
            <a:ext cx="8608200" cy="381600"/>
          </a:xfrm>
          <a:prstGeom prst="rect">
            <a:avLst/>
          </a:prstGeom>
        </p:spPr>
        <p:txBody>
          <a:bodyPr anchorCtr="0" anchor="b" bIns="58925" lIns="58925" spcFirstLastPara="1" rIns="58925" wrap="square" tIns="5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B56E"/>
                </a:solidFill>
                <a:latin typeface="Bree Serif"/>
                <a:ea typeface="Bree Serif"/>
                <a:cs typeface="Bree Serif"/>
                <a:sym typeface="Bree Serif"/>
              </a:rPr>
              <a:t>Quebra de contrato</a:t>
            </a:r>
            <a:endParaRPr sz="2400">
              <a:solidFill>
                <a:srgbClr val="00B56E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3147100" y="3074725"/>
            <a:ext cx="372212" cy="211898"/>
          </a:xfrm>
          <a:custGeom>
            <a:rect b="b" l="l" r="r" t="t"/>
            <a:pathLst>
              <a:path extrusionOk="0" h="10377" w="16693">
                <a:moveTo>
                  <a:pt x="16693" y="10377"/>
                </a:moveTo>
                <a:cubicBezTo>
                  <a:pt x="10545" y="8112"/>
                  <a:pt x="2930" y="586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7" name="Google Shape;137;p21"/>
          <p:cNvSpPr txBox="1"/>
          <p:nvPr/>
        </p:nvSpPr>
        <p:spPr>
          <a:xfrm>
            <a:off x="2269375" y="2807125"/>
            <a:ext cx="1600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Quebra de contrato</a:t>
            </a:r>
            <a:endParaRPr sz="12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1419820" y="280139"/>
            <a:ext cx="6304360" cy="5156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5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NOME !== NAME</a:t>
            </a:r>
            <a:endParaRPr sz="900"/>
          </a:p>
        </p:txBody>
      </p:sp>
      <p:pic>
        <p:nvPicPr>
          <p:cNvPr descr="fuck.gif"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225" y="1349636"/>
            <a:ext cx="5861550" cy="32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267891" y="123899"/>
            <a:ext cx="8608219" cy="381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 A PIRÂMIDE?</a:t>
            </a:r>
            <a:endParaRPr sz="900"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688062" y="4882307"/>
            <a:ext cx="188571" cy="1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pic>
        <p:nvPicPr>
          <p:cNvPr descr="Screen Shot 2017-05-05 at 00.03.58.png"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550" y="762000"/>
            <a:ext cx="6907299" cy="40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 rot="-448273">
            <a:off x="5919662" y="1227639"/>
            <a:ext cx="6497058" cy="758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1730200" y="6303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2416000" y="6303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8689488" y="48150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267891" y="123899"/>
            <a:ext cx="8608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300" u="none" cap="none" strike="noStrike">
                <a:solidFill>
                  <a:srgbClr val="00B56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 A PIRÂMIDE?</a:t>
            </a:r>
            <a:endParaRPr sz="900"/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688062" y="4882307"/>
            <a:ext cx="188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" sz="700" u="none" cap="none" strike="noStrike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/>
          </a:p>
        </p:txBody>
      </p:sp>
      <p:pic>
        <p:nvPicPr>
          <p:cNvPr descr="Screen Shot 2017-05-05 at 00.03.58.png"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550" y="762000"/>
            <a:ext cx="6907299" cy="40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 rot="-448273">
            <a:off x="5919662" y="1227639"/>
            <a:ext cx="6497058" cy="758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Bree Serif"/>
                <a:ea typeface="Bree Serif"/>
                <a:cs typeface="Bree Serif"/>
                <a:sym typeface="Bree Serif"/>
              </a:rPr>
              <a:t>Integração</a:t>
            </a:r>
            <a:endParaRPr b="1" sz="2400">
              <a:solidFill>
                <a:srgbClr val="434343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1730200" y="6303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/>
          <p:nvPr/>
        </p:nvSpPr>
        <p:spPr>
          <a:xfrm>
            <a:off x="2416000" y="6303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8689488" y="4815025"/>
            <a:ext cx="185700" cy="2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5259125" y="1277900"/>
            <a:ext cx="929375" cy="1492900"/>
          </a:xfrm>
          <a:custGeom>
            <a:rect b="b" l="l" r="r" t="t"/>
            <a:pathLst>
              <a:path extrusionOk="0" h="59716" w="37175">
                <a:moveTo>
                  <a:pt x="0" y="0"/>
                </a:moveTo>
                <a:cubicBezTo>
                  <a:pt x="3954" y="2197"/>
                  <a:pt x="8834" y="4097"/>
                  <a:pt x="10857" y="8143"/>
                </a:cubicBezTo>
                <a:cubicBezTo>
                  <a:pt x="12871" y="12171"/>
                  <a:pt x="11384" y="17440"/>
                  <a:pt x="13572" y="21376"/>
                </a:cubicBezTo>
                <a:cubicBezTo>
                  <a:pt x="15408" y="24680"/>
                  <a:pt x="18767" y="27434"/>
                  <a:pt x="22393" y="28501"/>
                </a:cubicBezTo>
                <a:cubicBezTo>
                  <a:pt x="23388" y="28794"/>
                  <a:pt x="27385" y="28306"/>
                  <a:pt x="27483" y="28501"/>
                </a:cubicBezTo>
                <a:cubicBezTo>
                  <a:pt x="28129" y="29793"/>
                  <a:pt x="24848" y="30357"/>
                  <a:pt x="24768" y="30536"/>
                </a:cubicBezTo>
                <a:cubicBezTo>
                  <a:pt x="23895" y="32500"/>
                  <a:pt x="23950" y="34996"/>
                  <a:pt x="24768" y="36983"/>
                </a:cubicBezTo>
                <a:cubicBezTo>
                  <a:pt x="25690" y="39221"/>
                  <a:pt x="29193" y="39380"/>
                  <a:pt x="30536" y="41394"/>
                </a:cubicBezTo>
                <a:cubicBezTo>
                  <a:pt x="34107" y="46751"/>
                  <a:pt x="38678" y="53608"/>
                  <a:pt x="36644" y="59716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